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Lst>
  <p:sldSz cx="18288000" cy="10287000"/>
  <p:notesSz cx="6858000" cy="9144000"/>
  <p:embeddedFontLst>
    <p:embeddedFont>
      <p:font typeface="Calibri" panose="020F0502020204030204" pitchFamily="34" charset="0"/>
      <p:regular r:id="rId8"/>
      <p:bold r:id="rId9"/>
      <p:italic r:id="rId10"/>
      <p:boldItalic r:id="rId11"/>
    </p:embeddedFont>
    <p:embeddedFont>
      <p:font typeface="Horizon" panose="02000500000000000000" pitchFamily="2" charset="77"/>
      <p:regular r:id="rId12"/>
      <p:bold r:id="rId13"/>
    </p:embeddedFont>
    <p:embeddedFont>
      <p:font typeface="Poppins" pitchFamily="2" charset="77"/>
      <p:regular r:id="rId14"/>
      <p:bold r:id="rId15"/>
      <p:italic r:id="rId16"/>
      <p:boldItalic r:id="rId17"/>
    </p:embeddedFont>
    <p:embeddedFont>
      <p:font typeface="Poppins Bold" pitchFamily="2" charset="77"/>
      <p:regular r:id="rId18"/>
      <p:bold r:id="rId19"/>
    </p:embeddedFont>
    <p:embeddedFont>
      <p:font typeface="Poppins Ultra-Bold" pitchFamily="2" charset="77"/>
      <p:regular r:id="rId20"/>
      <p:bold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4648" autoAdjust="0"/>
  </p:normalViewPr>
  <p:slideViewPr>
    <p:cSldViewPr>
      <p:cViewPr varScale="1">
        <p:scale>
          <a:sx n="81" d="100"/>
          <a:sy n="81" d="100"/>
        </p:scale>
        <p:origin x="200"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font" Target="fonts/font5.fntdata"/><Relationship Id="rId17" Type="http://schemas.openxmlformats.org/officeDocument/2006/relationships/font" Target="fonts/font10.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9.fntdata"/><Relationship Id="rId20"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8.fntdata"/><Relationship Id="rId23" Type="http://schemas.openxmlformats.org/officeDocument/2006/relationships/viewProps" Target="viewProps.xml"/><Relationship Id="rId10" Type="http://schemas.openxmlformats.org/officeDocument/2006/relationships/font" Target="fonts/font3.fntdata"/><Relationship Id="rId19"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9/26/23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9/26/23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7.xml"/><Relationship Id="rId7" Type="http://schemas.openxmlformats.org/officeDocument/2006/relationships/image" Target="../media/image6.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2.svg"/><Relationship Id="rId10" Type="http://schemas.openxmlformats.org/officeDocument/2006/relationships/image" Target="../media/image9.jpeg"/><Relationship Id="rId4" Type="http://schemas.openxmlformats.org/officeDocument/2006/relationships/image" Target="../media/image1.png"/><Relationship Id="rId9"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svg"/></Relationships>
</file>

<file path=ppt/slides/_rels/slide5.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66403" y="9928859"/>
            <a:ext cx="19020806" cy="449583"/>
          </a:xfrm>
          <a:custGeom>
            <a:avLst/>
            <a:gdLst/>
            <a:ahLst/>
            <a:cxnLst/>
            <a:rect l="l" t="t" r="r" b="b"/>
            <a:pathLst>
              <a:path w="19020806" h="449583">
                <a:moveTo>
                  <a:pt x="0" y="0"/>
                </a:moveTo>
                <a:lnTo>
                  <a:pt x="19020806" y="0"/>
                </a:lnTo>
                <a:lnTo>
                  <a:pt x="19020806" y="449582"/>
                </a:lnTo>
                <a:lnTo>
                  <a:pt x="0" y="4495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0" y="2604317"/>
            <a:ext cx="6706316" cy="5289607"/>
          </a:xfrm>
          <a:custGeom>
            <a:avLst/>
            <a:gdLst/>
            <a:ahLst/>
            <a:cxnLst/>
            <a:rect l="l" t="t" r="r" b="b"/>
            <a:pathLst>
              <a:path w="6706316" h="5289607">
                <a:moveTo>
                  <a:pt x="0" y="0"/>
                </a:moveTo>
                <a:lnTo>
                  <a:pt x="6706316" y="0"/>
                </a:lnTo>
                <a:lnTo>
                  <a:pt x="6706316" y="5289607"/>
                </a:lnTo>
                <a:lnTo>
                  <a:pt x="0" y="52896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TextBox 4"/>
          <p:cNvSpPr txBox="1"/>
          <p:nvPr/>
        </p:nvSpPr>
        <p:spPr>
          <a:xfrm>
            <a:off x="260098" y="7122399"/>
            <a:ext cx="6443005" cy="2663101"/>
          </a:xfrm>
          <a:prstGeom prst="rect">
            <a:avLst/>
          </a:prstGeom>
        </p:spPr>
        <p:txBody>
          <a:bodyPr wrap="square" lIns="0" tIns="0" rIns="0" bIns="0" rtlCol="0" anchor="t">
            <a:spAutoFit/>
          </a:bodyPr>
          <a:lstStyle/>
          <a:p>
            <a:pPr algn="ctr">
              <a:lnSpc>
                <a:spcPts val="22717"/>
              </a:lnSpc>
              <a:spcBef>
                <a:spcPct val="0"/>
              </a:spcBef>
            </a:pPr>
            <a:r>
              <a:rPr lang="en-US" sz="13363" spc="1069" dirty="0" err="1">
                <a:solidFill>
                  <a:srgbClr val="FFFFFF"/>
                </a:solidFill>
                <a:latin typeface="Poppins Ultra-Bold"/>
              </a:rPr>
              <a:t>ZapX</a:t>
            </a:r>
            <a:endParaRPr lang="en-US" sz="13363" spc="1069" dirty="0">
              <a:solidFill>
                <a:srgbClr val="FFFFFF"/>
              </a:solidFill>
              <a:latin typeface="Poppins Ultra-Bold"/>
            </a:endParaRPr>
          </a:p>
        </p:txBody>
      </p:sp>
      <p:sp>
        <p:nvSpPr>
          <p:cNvPr id="5" name="TextBox 5"/>
          <p:cNvSpPr txBox="1"/>
          <p:nvPr/>
        </p:nvSpPr>
        <p:spPr>
          <a:xfrm>
            <a:off x="7626097" y="545830"/>
            <a:ext cx="10105312" cy="9388404"/>
          </a:xfrm>
          <a:prstGeom prst="rect">
            <a:avLst/>
          </a:prstGeom>
        </p:spPr>
        <p:txBody>
          <a:bodyPr lIns="0" tIns="0" rIns="0" bIns="0" rtlCol="0" anchor="t">
            <a:spAutoFit/>
          </a:bodyPr>
          <a:lstStyle/>
          <a:p>
            <a:pPr>
              <a:lnSpc>
                <a:spcPts val="4612"/>
              </a:lnSpc>
            </a:pPr>
            <a:r>
              <a:rPr lang="en-US" sz="2713" spc="217" dirty="0">
                <a:solidFill>
                  <a:srgbClr val="FFFFFF"/>
                </a:solidFill>
                <a:latin typeface="Poppins Ultra-Bold"/>
              </a:rPr>
              <a:t>Ministry/Organization Name/Student Innovation: AICTE, MIC-Student Innovation</a:t>
            </a:r>
          </a:p>
          <a:p>
            <a:pPr>
              <a:lnSpc>
                <a:spcPts val="4612"/>
              </a:lnSpc>
            </a:pPr>
            <a:r>
              <a:rPr lang="en-US" sz="2713" spc="217" dirty="0">
                <a:solidFill>
                  <a:srgbClr val="FFFFFF"/>
                </a:solidFill>
                <a:latin typeface="Poppins Ultra-Bold"/>
              </a:rPr>
              <a:t> </a:t>
            </a:r>
          </a:p>
          <a:p>
            <a:pPr>
              <a:lnSpc>
                <a:spcPts val="4612"/>
              </a:lnSpc>
            </a:pPr>
            <a:r>
              <a:rPr lang="en-US" sz="2713" spc="217" dirty="0">
                <a:solidFill>
                  <a:srgbClr val="FFFFFF"/>
                </a:solidFill>
                <a:latin typeface="Poppins Ultra-Bold"/>
              </a:rPr>
              <a:t>PS Code:	SIH1490</a:t>
            </a:r>
          </a:p>
          <a:p>
            <a:pPr>
              <a:lnSpc>
                <a:spcPts val="4612"/>
              </a:lnSpc>
            </a:pPr>
            <a:r>
              <a:rPr lang="en-US" sz="2713" spc="217" dirty="0">
                <a:solidFill>
                  <a:srgbClr val="FFFFFF"/>
                </a:solidFill>
                <a:latin typeface="Poppins Ultra-Bold"/>
              </a:rPr>
              <a:t>  </a:t>
            </a:r>
          </a:p>
          <a:p>
            <a:pPr>
              <a:lnSpc>
                <a:spcPts val="4612"/>
              </a:lnSpc>
            </a:pPr>
            <a:r>
              <a:rPr lang="en-US" sz="2713" spc="217" dirty="0">
                <a:solidFill>
                  <a:srgbClr val="FFFFFF"/>
                </a:solidFill>
                <a:latin typeface="Poppins Ultra-Bold"/>
              </a:rPr>
              <a:t>Problem Statement Title: Student Innovation</a:t>
            </a:r>
          </a:p>
          <a:p>
            <a:pPr>
              <a:lnSpc>
                <a:spcPts val="4612"/>
              </a:lnSpc>
            </a:pPr>
            <a:endParaRPr lang="en-US" sz="2713" spc="217" dirty="0">
              <a:solidFill>
                <a:srgbClr val="FFFFFF"/>
              </a:solidFill>
              <a:latin typeface="Poppins Ultra-Bold"/>
            </a:endParaRPr>
          </a:p>
          <a:p>
            <a:pPr>
              <a:lnSpc>
                <a:spcPts val="4612"/>
              </a:lnSpc>
            </a:pPr>
            <a:r>
              <a:rPr lang="en-US" sz="2713" spc="217" dirty="0">
                <a:solidFill>
                  <a:srgbClr val="FFFFFF"/>
                </a:solidFill>
                <a:latin typeface="Poppins Ultra-Bold"/>
              </a:rPr>
              <a:t>Team Name: </a:t>
            </a:r>
            <a:r>
              <a:rPr lang="en-US" sz="2713" spc="217" dirty="0" err="1">
                <a:solidFill>
                  <a:srgbClr val="FFFFFF"/>
                </a:solidFill>
                <a:latin typeface="Poppins Ultra-Bold"/>
              </a:rPr>
              <a:t>ZapX</a:t>
            </a:r>
            <a:endParaRPr lang="en-US" sz="2713" spc="217" dirty="0">
              <a:solidFill>
                <a:srgbClr val="FFFFFF"/>
              </a:solidFill>
              <a:latin typeface="Poppins Ultra-Bold"/>
            </a:endParaRPr>
          </a:p>
          <a:p>
            <a:pPr>
              <a:lnSpc>
                <a:spcPts val="4612"/>
              </a:lnSpc>
            </a:pPr>
            <a:endParaRPr lang="en-US" sz="2713" spc="217" dirty="0">
              <a:solidFill>
                <a:srgbClr val="FFFFFF"/>
              </a:solidFill>
              <a:latin typeface="Poppins Ultra-Bold"/>
            </a:endParaRPr>
          </a:p>
          <a:p>
            <a:pPr>
              <a:lnSpc>
                <a:spcPts val="4612"/>
              </a:lnSpc>
            </a:pPr>
            <a:r>
              <a:rPr lang="en-US" sz="2713" spc="217" dirty="0">
                <a:solidFill>
                  <a:srgbClr val="FFFFFF"/>
                </a:solidFill>
                <a:latin typeface="Poppins Ultra-Bold"/>
              </a:rPr>
              <a:t>Team Leader Name: KSHITIZ GAUR</a:t>
            </a:r>
          </a:p>
          <a:p>
            <a:pPr>
              <a:lnSpc>
                <a:spcPts val="4612"/>
              </a:lnSpc>
            </a:pPr>
            <a:endParaRPr lang="en-US" sz="2713" spc="217" dirty="0">
              <a:solidFill>
                <a:srgbClr val="FFFFFF"/>
              </a:solidFill>
              <a:latin typeface="Poppins Ultra-Bold"/>
            </a:endParaRPr>
          </a:p>
          <a:p>
            <a:pPr>
              <a:lnSpc>
                <a:spcPts val="4612"/>
              </a:lnSpc>
            </a:pPr>
            <a:r>
              <a:rPr lang="en-US" sz="2713" spc="217" dirty="0">
                <a:solidFill>
                  <a:srgbClr val="FFFFFF"/>
                </a:solidFill>
                <a:latin typeface="Poppins Ultra-Bold"/>
              </a:rPr>
              <a:t>Institute Code (AISHE):</a:t>
            </a:r>
          </a:p>
          <a:p>
            <a:pPr>
              <a:lnSpc>
                <a:spcPts val="4612"/>
              </a:lnSpc>
            </a:pPr>
            <a:endParaRPr lang="en-US" sz="2713" spc="217" dirty="0">
              <a:solidFill>
                <a:srgbClr val="FFFFFF"/>
              </a:solidFill>
              <a:latin typeface="Poppins Ultra-Bold"/>
            </a:endParaRPr>
          </a:p>
          <a:p>
            <a:pPr>
              <a:lnSpc>
                <a:spcPts val="4612"/>
              </a:lnSpc>
            </a:pPr>
            <a:r>
              <a:rPr lang="en-US" sz="2713" spc="217" dirty="0">
                <a:solidFill>
                  <a:srgbClr val="FFFFFF"/>
                </a:solidFill>
                <a:latin typeface="Poppins Ultra-Bold"/>
              </a:rPr>
              <a:t>Institute Name: BVCOE ,</a:t>
            </a:r>
            <a:r>
              <a:rPr lang="en-US" sz="2713" spc="217" dirty="0" err="1">
                <a:solidFill>
                  <a:srgbClr val="FFFFFF"/>
                </a:solidFill>
                <a:latin typeface="Poppins Ultra-Bold"/>
              </a:rPr>
              <a:t>DElHI</a:t>
            </a:r>
            <a:r>
              <a:rPr lang="en-US" sz="2713" spc="217" dirty="0">
                <a:solidFill>
                  <a:srgbClr val="FFFFFF"/>
                </a:solidFill>
                <a:latin typeface="Poppins Ultra-Bold"/>
              </a:rPr>
              <a:t> </a:t>
            </a:r>
          </a:p>
          <a:p>
            <a:pPr algn="ctr">
              <a:lnSpc>
                <a:spcPts val="4612"/>
              </a:lnSpc>
            </a:pPr>
            <a:r>
              <a:rPr lang="en-US" sz="2713" spc="217" dirty="0">
                <a:solidFill>
                  <a:srgbClr val="FFFFFF"/>
                </a:solidFill>
                <a:latin typeface="Poppins Ultra-Bold"/>
              </a:rPr>
              <a:t> </a:t>
            </a:r>
          </a:p>
          <a:p>
            <a:pPr>
              <a:lnSpc>
                <a:spcPts val="4612"/>
              </a:lnSpc>
              <a:spcBef>
                <a:spcPct val="0"/>
              </a:spcBef>
            </a:pPr>
            <a:r>
              <a:rPr lang="en-US" sz="2713" spc="217" dirty="0">
                <a:solidFill>
                  <a:srgbClr val="FFFFFF"/>
                </a:solidFill>
                <a:latin typeface="Poppins Ultra-Bold"/>
              </a:rPr>
              <a:t>Theme Name: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877604" y="9570626"/>
            <a:ext cx="14386115" cy="340035"/>
          </a:xfrm>
          <a:custGeom>
            <a:avLst/>
            <a:gdLst/>
            <a:ahLst/>
            <a:cxnLst/>
            <a:rect l="l" t="t" r="r" b="b"/>
            <a:pathLst>
              <a:path w="14386115" h="340035">
                <a:moveTo>
                  <a:pt x="0" y="0"/>
                </a:moveTo>
                <a:lnTo>
                  <a:pt x="14386115" y="0"/>
                </a:lnTo>
                <a:lnTo>
                  <a:pt x="14386115" y="340035"/>
                </a:lnTo>
                <a:lnTo>
                  <a:pt x="0" y="3400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3" name="Freeform 3"/>
          <p:cNvSpPr/>
          <p:nvPr/>
        </p:nvSpPr>
        <p:spPr>
          <a:xfrm>
            <a:off x="178425" y="9015221"/>
            <a:ext cx="850275" cy="1110811"/>
          </a:xfrm>
          <a:custGeom>
            <a:avLst/>
            <a:gdLst/>
            <a:ahLst/>
            <a:cxnLst/>
            <a:rect l="l" t="t" r="r" b="b"/>
            <a:pathLst>
              <a:path w="850275" h="1110811">
                <a:moveTo>
                  <a:pt x="0" y="0"/>
                </a:moveTo>
                <a:lnTo>
                  <a:pt x="850275" y="0"/>
                </a:lnTo>
                <a:lnTo>
                  <a:pt x="850275" y="1110810"/>
                </a:lnTo>
                <a:lnTo>
                  <a:pt x="0" y="11108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4" name="Freeform 4"/>
          <p:cNvSpPr/>
          <p:nvPr/>
        </p:nvSpPr>
        <p:spPr>
          <a:xfrm>
            <a:off x="247841" y="9265917"/>
            <a:ext cx="711442" cy="644745"/>
          </a:xfrm>
          <a:custGeom>
            <a:avLst/>
            <a:gdLst/>
            <a:ahLst/>
            <a:cxnLst/>
            <a:rect l="l" t="t" r="r" b="b"/>
            <a:pathLst>
              <a:path w="711442" h="644745">
                <a:moveTo>
                  <a:pt x="0" y="0"/>
                </a:moveTo>
                <a:lnTo>
                  <a:pt x="711443" y="0"/>
                </a:lnTo>
                <a:lnTo>
                  <a:pt x="711443" y="644744"/>
                </a:lnTo>
                <a:lnTo>
                  <a:pt x="0" y="64474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5" name="Freeform 5"/>
          <p:cNvSpPr/>
          <p:nvPr/>
        </p:nvSpPr>
        <p:spPr>
          <a:xfrm>
            <a:off x="17112624" y="9015221"/>
            <a:ext cx="850275" cy="1110811"/>
          </a:xfrm>
          <a:custGeom>
            <a:avLst/>
            <a:gdLst/>
            <a:ahLst/>
            <a:cxnLst/>
            <a:rect l="l" t="t" r="r" b="b"/>
            <a:pathLst>
              <a:path w="850275" h="1110811">
                <a:moveTo>
                  <a:pt x="0" y="0"/>
                </a:moveTo>
                <a:lnTo>
                  <a:pt x="850275" y="0"/>
                </a:lnTo>
                <a:lnTo>
                  <a:pt x="850275" y="1110810"/>
                </a:lnTo>
                <a:lnTo>
                  <a:pt x="0" y="11108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6" name="Freeform 6"/>
          <p:cNvSpPr/>
          <p:nvPr/>
        </p:nvSpPr>
        <p:spPr>
          <a:xfrm>
            <a:off x="17189015" y="9265917"/>
            <a:ext cx="711442" cy="644745"/>
          </a:xfrm>
          <a:custGeom>
            <a:avLst/>
            <a:gdLst/>
            <a:ahLst/>
            <a:cxnLst/>
            <a:rect l="l" t="t" r="r" b="b"/>
            <a:pathLst>
              <a:path w="711442" h="644745">
                <a:moveTo>
                  <a:pt x="0" y="0"/>
                </a:moveTo>
                <a:lnTo>
                  <a:pt x="711442" y="0"/>
                </a:lnTo>
                <a:lnTo>
                  <a:pt x="711442" y="644744"/>
                </a:lnTo>
                <a:lnTo>
                  <a:pt x="0" y="64474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pic>
        <p:nvPicPr>
          <p:cNvPr id="7" name="Picture 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0"/>
          <a:srcRect t="665" b="3579"/>
          <a:stretch>
            <a:fillRect/>
          </a:stretch>
        </p:blipFill>
        <p:spPr>
          <a:xfrm>
            <a:off x="10811959" y="780766"/>
            <a:ext cx="6714041" cy="5824974"/>
          </a:xfrm>
          <a:prstGeom prst="rect">
            <a:avLst/>
          </a:prstGeom>
        </p:spPr>
      </p:pic>
      <p:sp>
        <p:nvSpPr>
          <p:cNvPr id="8" name="TextBox 8"/>
          <p:cNvSpPr txBox="1"/>
          <p:nvPr/>
        </p:nvSpPr>
        <p:spPr>
          <a:xfrm>
            <a:off x="603563" y="512415"/>
            <a:ext cx="8805323" cy="8404463"/>
          </a:xfrm>
          <a:prstGeom prst="rect">
            <a:avLst/>
          </a:prstGeom>
        </p:spPr>
        <p:txBody>
          <a:bodyPr lIns="0" tIns="0" rIns="0" bIns="0" rtlCol="0" anchor="t">
            <a:spAutoFit/>
          </a:bodyPr>
          <a:lstStyle/>
          <a:p>
            <a:pPr algn="ctr">
              <a:lnSpc>
                <a:spcPts val="6514"/>
              </a:lnSpc>
            </a:pPr>
            <a:r>
              <a:rPr lang="en-US" sz="3831" spc="306" dirty="0">
                <a:solidFill>
                  <a:srgbClr val="FFFFFF"/>
                </a:solidFill>
                <a:latin typeface="Poppins Ultra-Bold"/>
              </a:rPr>
              <a:t>IDEA :</a:t>
            </a:r>
          </a:p>
          <a:p>
            <a:pPr marL="546250" lvl="1" indent="-273125" algn="ctr">
              <a:lnSpc>
                <a:spcPts val="4301"/>
              </a:lnSpc>
              <a:buFont typeface="Arial"/>
              <a:buChar char="•"/>
            </a:pPr>
            <a:r>
              <a:rPr lang="en-US" sz="2530" spc="202" dirty="0">
                <a:solidFill>
                  <a:srgbClr val="FFFFFF"/>
                </a:solidFill>
                <a:latin typeface="Poppins"/>
              </a:rPr>
              <a:t>Electric vehicles are quickly becoming the future of transportation. With increasing concerns over the environment and rising fuel costs, more and more people are turning to EVs as a viable alternative to traditional gas-powered cars.</a:t>
            </a:r>
          </a:p>
          <a:p>
            <a:pPr marL="546250" lvl="1" indent="-273125" algn="ctr">
              <a:lnSpc>
                <a:spcPts val="4301"/>
              </a:lnSpc>
              <a:buFont typeface="Arial"/>
              <a:buChar char="•"/>
            </a:pPr>
            <a:r>
              <a:rPr lang="en-US" sz="2530" spc="202" dirty="0">
                <a:solidFill>
                  <a:srgbClr val="FFFFFF"/>
                </a:solidFill>
                <a:latin typeface="Poppins"/>
              </a:rPr>
              <a:t>However, one major challenge that EV owners face is the need for a reliable charging infrastructure. Without a network of charging stations, EV drivers are limited in their ability to travel long distances or even use their vehicles for daily commutes. This is where our solution comes in.</a:t>
            </a:r>
          </a:p>
          <a:p>
            <a:pPr algn="ctr">
              <a:lnSpc>
                <a:spcPts val="4301"/>
              </a:lnSpc>
              <a:spcBef>
                <a:spcPct val="0"/>
              </a:spcBef>
            </a:pPr>
            <a:endParaRPr lang="en-US" sz="2530" spc="202" dirty="0">
              <a:solidFill>
                <a:srgbClr val="FFFFFF"/>
              </a:solidFill>
              <a:latin typeface="Poppins"/>
            </a:endParaRPr>
          </a:p>
        </p:txBody>
      </p:sp>
      <p:sp>
        <p:nvSpPr>
          <p:cNvPr id="9" name="TextBox 9"/>
          <p:cNvSpPr txBox="1"/>
          <p:nvPr/>
        </p:nvSpPr>
        <p:spPr>
          <a:xfrm>
            <a:off x="12869030" y="-22994"/>
            <a:ext cx="2714476" cy="578027"/>
          </a:xfrm>
          <a:prstGeom prst="rect">
            <a:avLst/>
          </a:prstGeom>
        </p:spPr>
        <p:txBody>
          <a:bodyPr lIns="0" tIns="0" rIns="0" bIns="0" rtlCol="0" anchor="t">
            <a:spAutoFit/>
          </a:bodyPr>
          <a:lstStyle/>
          <a:p>
            <a:pPr algn="ctr">
              <a:lnSpc>
                <a:spcPts val="4670"/>
              </a:lnSpc>
              <a:spcBef>
                <a:spcPct val="0"/>
              </a:spcBef>
            </a:pPr>
            <a:r>
              <a:rPr lang="en-US" sz="2747" spc="219">
                <a:solidFill>
                  <a:srgbClr val="FFFFFF"/>
                </a:solidFill>
                <a:latin typeface="Poppins Bold"/>
              </a:rPr>
              <a:t>FLOWCHART :</a:t>
            </a:r>
          </a:p>
        </p:txBody>
      </p:sp>
      <p:sp>
        <p:nvSpPr>
          <p:cNvPr id="10" name="TextBox 10"/>
          <p:cNvSpPr txBox="1"/>
          <p:nvPr/>
        </p:nvSpPr>
        <p:spPr>
          <a:xfrm>
            <a:off x="12098382" y="6812450"/>
            <a:ext cx="4368254" cy="1168577"/>
          </a:xfrm>
          <a:prstGeom prst="rect">
            <a:avLst/>
          </a:prstGeom>
        </p:spPr>
        <p:txBody>
          <a:bodyPr lIns="0" tIns="0" rIns="0" bIns="0" rtlCol="0" anchor="t">
            <a:spAutoFit/>
          </a:bodyPr>
          <a:lstStyle/>
          <a:p>
            <a:pPr algn="ctr">
              <a:lnSpc>
                <a:spcPts val="4670"/>
              </a:lnSpc>
            </a:pPr>
            <a:r>
              <a:rPr lang="en-US" sz="2747" spc="219" dirty="0">
                <a:solidFill>
                  <a:srgbClr val="FFFFFF"/>
                </a:solidFill>
                <a:latin typeface="Poppins Bold"/>
              </a:rPr>
              <a:t>TECHNOLOGY STACK :</a:t>
            </a:r>
          </a:p>
          <a:p>
            <a:pPr algn="ctr">
              <a:lnSpc>
                <a:spcPts val="4670"/>
              </a:lnSpc>
              <a:spcBef>
                <a:spcPct val="0"/>
              </a:spcBef>
            </a:pPr>
            <a:endParaRPr lang="en-US" sz="2747" spc="219" dirty="0">
              <a:solidFill>
                <a:srgbClr val="FFFFFF"/>
              </a:solidFill>
              <a:latin typeface="Poppins Bold"/>
            </a:endParaRPr>
          </a:p>
        </p:txBody>
      </p:sp>
      <p:sp>
        <p:nvSpPr>
          <p:cNvPr id="11" name="Rounded Rectangle 10">
            <a:extLst>
              <a:ext uri="{FF2B5EF4-FFF2-40B4-BE49-F238E27FC236}">
                <a16:creationId xmlns:a16="http://schemas.microsoft.com/office/drawing/2014/main" id="{40B66FA6-0CF7-3332-3F08-2BEA1C580157}"/>
              </a:ext>
            </a:extLst>
          </p:cNvPr>
          <p:cNvSpPr/>
          <p:nvPr/>
        </p:nvSpPr>
        <p:spPr>
          <a:xfrm>
            <a:off x="12113671" y="7502490"/>
            <a:ext cx="4225194" cy="141438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HTML </a:t>
            </a:r>
          </a:p>
          <a:p>
            <a:pPr algn="ctr"/>
            <a:r>
              <a:rPr lang="en-US" sz="3200" dirty="0"/>
              <a:t>CSS </a:t>
            </a:r>
          </a:p>
          <a:p>
            <a:pPr algn="ctr"/>
            <a:r>
              <a:rPr lang="en-US" sz="3200" dirty="0"/>
              <a:t>JAVA</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7"/>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989077" y="1077"/>
            <a:ext cx="2471507" cy="2471507"/>
          </a:xfrm>
          <a:custGeom>
            <a:avLst/>
            <a:gdLst/>
            <a:ahLst/>
            <a:cxnLst/>
            <a:rect l="l" t="t" r="r" b="b"/>
            <a:pathLst>
              <a:path w="2471507" h="2471507">
                <a:moveTo>
                  <a:pt x="0" y="0"/>
                </a:moveTo>
                <a:lnTo>
                  <a:pt x="2471507" y="0"/>
                </a:lnTo>
                <a:lnTo>
                  <a:pt x="2471507" y="2471507"/>
                </a:lnTo>
                <a:lnTo>
                  <a:pt x="0" y="24715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2041503" y="2156"/>
            <a:ext cx="2469351" cy="2469351"/>
          </a:xfrm>
          <a:custGeom>
            <a:avLst/>
            <a:gdLst/>
            <a:ahLst/>
            <a:cxnLst/>
            <a:rect l="l" t="t" r="r" b="b"/>
            <a:pathLst>
              <a:path w="2469351" h="2469351">
                <a:moveTo>
                  <a:pt x="0" y="0"/>
                </a:moveTo>
                <a:lnTo>
                  <a:pt x="2469350" y="0"/>
                </a:lnTo>
                <a:lnTo>
                  <a:pt x="2469350" y="2469351"/>
                </a:lnTo>
                <a:lnTo>
                  <a:pt x="0" y="24693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TextBox 4"/>
          <p:cNvSpPr txBox="1"/>
          <p:nvPr/>
        </p:nvSpPr>
        <p:spPr>
          <a:xfrm>
            <a:off x="8826711" y="2847975"/>
            <a:ext cx="8898933" cy="5875096"/>
          </a:xfrm>
          <a:prstGeom prst="rect">
            <a:avLst/>
          </a:prstGeom>
        </p:spPr>
        <p:txBody>
          <a:bodyPr lIns="0" tIns="0" rIns="0" bIns="0" rtlCol="0" anchor="t">
            <a:spAutoFit/>
          </a:bodyPr>
          <a:lstStyle/>
          <a:p>
            <a:pPr algn="ctr">
              <a:lnSpc>
                <a:spcPts val="4670"/>
              </a:lnSpc>
            </a:pPr>
            <a:r>
              <a:rPr lang="en-US" sz="2747" spc="219" dirty="0">
                <a:solidFill>
                  <a:srgbClr val="FFFFFF"/>
                </a:solidFill>
                <a:latin typeface="Poppins Ultra-Bold"/>
              </a:rPr>
              <a:t>How We Stand Out:</a:t>
            </a:r>
          </a:p>
          <a:p>
            <a:pPr algn="ctr">
              <a:lnSpc>
                <a:spcPts val="4670"/>
              </a:lnSpc>
            </a:pPr>
            <a:endParaRPr lang="en-US" sz="2747" spc="219" dirty="0">
              <a:solidFill>
                <a:srgbClr val="FFFFFF"/>
              </a:solidFill>
              <a:latin typeface="Poppins Ultra-Bold"/>
            </a:endParaRPr>
          </a:p>
          <a:p>
            <a:pPr algn="ctr">
              <a:lnSpc>
                <a:spcPts val="4670"/>
              </a:lnSpc>
            </a:pPr>
            <a:r>
              <a:rPr lang="en-US" sz="2747" spc="219" dirty="0">
                <a:solidFill>
                  <a:srgbClr val="FFFFFF"/>
                </a:solidFill>
                <a:latin typeface="Poppins Ultra-Bold"/>
              </a:rPr>
              <a:t>1.Real-time Station </a:t>
            </a:r>
          </a:p>
          <a:p>
            <a:pPr algn="ctr">
              <a:lnSpc>
                <a:spcPts val="4670"/>
              </a:lnSpc>
            </a:pPr>
            <a:r>
              <a:rPr lang="en-US" sz="2747" spc="219" dirty="0">
                <a:solidFill>
                  <a:srgbClr val="FFFFFF"/>
                </a:solidFill>
                <a:latin typeface="Poppins Ultra-Bold"/>
              </a:rPr>
              <a:t>Status Updates</a:t>
            </a:r>
          </a:p>
          <a:p>
            <a:pPr algn="ctr">
              <a:lnSpc>
                <a:spcPts val="4670"/>
              </a:lnSpc>
            </a:pPr>
            <a:endParaRPr lang="en-US" sz="2747" spc="219" dirty="0">
              <a:solidFill>
                <a:srgbClr val="FFFFFF"/>
              </a:solidFill>
              <a:latin typeface="Poppins Ultra-Bold"/>
            </a:endParaRPr>
          </a:p>
          <a:p>
            <a:pPr algn="ctr">
              <a:lnSpc>
                <a:spcPts val="4670"/>
              </a:lnSpc>
            </a:pPr>
            <a:r>
              <a:rPr lang="en-US" sz="2747" spc="219" dirty="0">
                <a:solidFill>
                  <a:srgbClr val="FFFFFF"/>
                </a:solidFill>
                <a:latin typeface="Poppins Ultra-Bold"/>
              </a:rPr>
              <a:t>2.Personalized Estimated</a:t>
            </a:r>
          </a:p>
          <a:p>
            <a:pPr algn="ctr">
              <a:lnSpc>
                <a:spcPts val="4670"/>
              </a:lnSpc>
            </a:pPr>
            <a:r>
              <a:rPr lang="en-US" sz="2747" spc="219" dirty="0">
                <a:solidFill>
                  <a:srgbClr val="FFFFFF"/>
                </a:solidFill>
                <a:latin typeface="Poppins Ultra-Bold"/>
              </a:rPr>
              <a:t> Charging Time</a:t>
            </a:r>
          </a:p>
          <a:p>
            <a:pPr algn="ctr">
              <a:lnSpc>
                <a:spcPts val="4670"/>
              </a:lnSpc>
            </a:pPr>
            <a:endParaRPr lang="en-US" sz="2747" spc="219" dirty="0">
              <a:solidFill>
                <a:srgbClr val="FFFFFF"/>
              </a:solidFill>
              <a:latin typeface="Poppins Ultra-Bold"/>
            </a:endParaRPr>
          </a:p>
          <a:p>
            <a:pPr>
              <a:lnSpc>
                <a:spcPts val="4670"/>
              </a:lnSpc>
            </a:pPr>
            <a:endParaRPr lang="en-US" sz="2747" spc="219" dirty="0">
              <a:solidFill>
                <a:srgbClr val="FFFFFF"/>
              </a:solidFill>
              <a:latin typeface="Poppins Ultra-Bold"/>
            </a:endParaRPr>
          </a:p>
          <a:p>
            <a:pPr>
              <a:lnSpc>
                <a:spcPts val="4670"/>
              </a:lnSpc>
              <a:spcBef>
                <a:spcPct val="0"/>
              </a:spcBef>
            </a:pPr>
            <a:endParaRPr lang="en-US" sz="2747" spc="219" dirty="0">
              <a:solidFill>
                <a:srgbClr val="FFFFFF"/>
              </a:solidFill>
              <a:latin typeface="Poppins Ultra-Bold"/>
            </a:endParaRPr>
          </a:p>
        </p:txBody>
      </p:sp>
      <p:sp>
        <p:nvSpPr>
          <p:cNvPr id="5" name="Freeform 5"/>
          <p:cNvSpPr/>
          <p:nvPr/>
        </p:nvSpPr>
        <p:spPr>
          <a:xfrm rot="-5400000">
            <a:off x="2366027" y="5947044"/>
            <a:ext cx="14386115" cy="340035"/>
          </a:xfrm>
          <a:custGeom>
            <a:avLst/>
            <a:gdLst/>
            <a:ahLst/>
            <a:cxnLst/>
            <a:rect l="l" t="t" r="r" b="b"/>
            <a:pathLst>
              <a:path w="14386115" h="340035">
                <a:moveTo>
                  <a:pt x="0" y="0"/>
                </a:moveTo>
                <a:lnTo>
                  <a:pt x="14386115" y="0"/>
                </a:lnTo>
                <a:lnTo>
                  <a:pt x="14386115" y="340035"/>
                </a:lnTo>
                <a:lnTo>
                  <a:pt x="0" y="3400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a:off x="261337" y="216907"/>
            <a:ext cx="2471507" cy="2471507"/>
          </a:xfrm>
          <a:custGeom>
            <a:avLst/>
            <a:gdLst/>
            <a:ahLst/>
            <a:cxnLst/>
            <a:rect l="l" t="t" r="r" b="b"/>
            <a:pathLst>
              <a:path w="2471507" h="2471507">
                <a:moveTo>
                  <a:pt x="0" y="0"/>
                </a:moveTo>
                <a:lnTo>
                  <a:pt x="2471507" y="0"/>
                </a:lnTo>
                <a:lnTo>
                  <a:pt x="2471507" y="2471507"/>
                </a:lnTo>
                <a:lnTo>
                  <a:pt x="0" y="2471507"/>
                </a:lnTo>
                <a:lnTo>
                  <a:pt x="0" y="0"/>
                </a:lnTo>
                <a:close/>
              </a:path>
            </a:pathLst>
          </a:custGeom>
          <a:blipFill>
            <a:blip r:embed="rId6"/>
            <a:stretch>
              <a:fillRect/>
            </a:stretch>
          </a:blipFill>
        </p:spPr>
        <p:txBody>
          <a:bodyPr/>
          <a:lstStyle/>
          <a:p>
            <a:endParaRPr lang="en-IN"/>
          </a:p>
        </p:txBody>
      </p:sp>
      <p:sp>
        <p:nvSpPr>
          <p:cNvPr id="7" name="Freeform 7"/>
          <p:cNvSpPr/>
          <p:nvPr/>
        </p:nvSpPr>
        <p:spPr>
          <a:xfrm>
            <a:off x="15574449" y="190323"/>
            <a:ext cx="2498090" cy="2498090"/>
          </a:xfrm>
          <a:custGeom>
            <a:avLst/>
            <a:gdLst/>
            <a:ahLst/>
            <a:cxnLst/>
            <a:rect l="l" t="t" r="r" b="b"/>
            <a:pathLst>
              <a:path w="2498090" h="2498090">
                <a:moveTo>
                  <a:pt x="0" y="0"/>
                </a:moveTo>
                <a:lnTo>
                  <a:pt x="2498091" y="0"/>
                </a:lnTo>
                <a:lnTo>
                  <a:pt x="2498091" y="2498091"/>
                </a:lnTo>
                <a:lnTo>
                  <a:pt x="0" y="2498091"/>
                </a:lnTo>
                <a:lnTo>
                  <a:pt x="0" y="0"/>
                </a:lnTo>
                <a:close/>
              </a:path>
            </a:pathLst>
          </a:custGeom>
          <a:blipFill>
            <a:blip r:embed="rId7"/>
            <a:stretch>
              <a:fillRect/>
            </a:stretch>
          </a:blipFill>
        </p:spPr>
        <p:txBody>
          <a:bodyPr/>
          <a:lstStyle/>
          <a:p>
            <a:endParaRPr lang="en-IN"/>
          </a:p>
        </p:txBody>
      </p:sp>
      <p:sp>
        <p:nvSpPr>
          <p:cNvPr id="8" name="TextBox 8"/>
          <p:cNvSpPr txBox="1"/>
          <p:nvPr/>
        </p:nvSpPr>
        <p:spPr>
          <a:xfrm>
            <a:off x="3656508" y="951892"/>
            <a:ext cx="3136648" cy="581560"/>
          </a:xfrm>
          <a:prstGeom prst="rect">
            <a:avLst/>
          </a:prstGeom>
        </p:spPr>
        <p:txBody>
          <a:bodyPr lIns="0" tIns="0" rIns="0" bIns="0" rtlCol="0" anchor="t">
            <a:spAutoFit/>
          </a:bodyPr>
          <a:lstStyle/>
          <a:p>
            <a:pPr algn="ctr">
              <a:lnSpc>
                <a:spcPts val="2117"/>
              </a:lnSpc>
            </a:pPr>
            <a:r>
              <a:rPr lang="en-US" sz="2117">
                <a:solidFill>
                  <a:srgbClr val="FFFFFF"/>
                </a:solidFill>
                <a:latin typeface="Horizon"/>
              </a:rPr>
              <a:t>KEY </a:t>
            </a:r>
          </a:p>
          <a:p>
            <a:pPr algn="ctr">
              <a:lnSpc>
                <a:spcPts val="2117"/>
              </a:lnSpc>
            </a:pPr>
            <a:r>
              <a:rPr lang="en-US" sz="2117">
                <a:solidFill>
                  <a:srgbClr val="FFFFFF"/>
                </a:solidFill>
                <a:latin typeface="Horizon"/>
              </a:rPr>
              <a:t>FEATURES</a:t>
            </a:r>
          </a:p>
        </p:txBody>
      </p:sp>
      <p:sp>
        <p:nvSpPr>
          <p:cNvPr id="9" name="TextBox 9"/>
          <p:cNvSpPr txBox="1"/>
          <p:nvPr/>
        </p:nvSpPr>
        <p:spPr>
          <a:xfrm>
            <a:off x="11166074" y="1028371"/>
            <a:ext cx="4220209" cy="424289"/>
          </a:xfrm>
          <a:prstGeom prst="rect">
            <a:avLst/>
          </a:prstGeom>
        </p:spPr>
        <p:txBody>
          <a:bodyPr lIns="0" tIns="0" rIns="0" bIns="0" rtlCol="0" anchor="t">
            <a:spAutoFit/>
          </a:bodyPr>
          <a:lstStyle/>
          <a:p>
            <a:pPr algn="ctr">
              <a:lnSpc>
                <a:spcPts val="2848"/>
              </a:lnSpc>
            </a:pPr>
            <a:r>
              <a:rPr lang="en-US" sz="2848">
                <a:solidFill>
                  <a:srgbClr val="FFFFFF"/>
                </a:solidFill>
                <a:latin typeface="Horizon"/>
              </a:rPr>
              <a:t>USP</a:t>
            </a:r>
          </a:p>
        </p:txBody>
      </p:sp>
      <p:sp>
        <p:nvSpPr>
          <p:cNvPr id="10" name="TextBox 10"/>
          <p:cNvSpPr txBox="1"/>
          <p:nvPr/>
        </p:nvSpPr>
        <p:spPr>
          <a:xfrm>
            <a:off x="1337720" y="2876550"/>
            <a:ext cx="7774223" cy="6264151"/>
          </a:xfrm>
          <a:prstGeom prst="rect">
            <a:avLst/>
          </a:prstGeom>
        </p:spPr>
        <p:txBody>
          <a:bodyPr lIns="0" tIns="0" rIns="0" bIns="0" rtlCol="0" anchor="t">
            <a:spAutoFit/>
          </a:bodyPr>
          <a:lstStyle/>
          <a:p>
            <a:pPr algn="ctr">
              <a:lnSpc>
                <a:spcPts val="4079"/>
              </a:lnSpc>
            </a:pPr>
            <a:r>
              <a:rPr lang="en-US" sz="2400" spc="192" dirty="0">
                <a:solidFill>
                  <a:srgbClr val="FFFFFF"/>
                </a:solidFill>
                <a:latin typeface="Poppins Ultra-Bold"/>
              </a:rPr>
              <a:t>1.Charging Station Locator</a:t>
            </a:r>
          </a:p>
          <a:p>
            <a:pPr algn="ctr">
              <a:lnSpc>
                <a:spcPts val="4079"/>
              </a:lnSpc>
            </a:pPr>
            <a:endParaRPr lang="en-US" sz="2400" spc="192" dirty="0">
              <a:solidFill>
                <a:srgbClr val="FFFFFF"/>
              </a:solidFill>
              <a:latin typeface="Poppins Ultra-Bold"/>
            </a:endParaRPr>
          </a:p>
          <a:p>
            <a:pPr algn="ctr">
              <a:lnSpc>
                <a:spcPts val="4079"/>
              </a:lnSpc>
            </a:pPr>
            <a:r>
              <a:rPr lang="en-US" sz="2400" spc="192" dirty="0">
                <a:solidFill>
                  <a:srgbClr val="FFFFFF"/>
                </a:solidFill>
                <a:latin typeface="Poppins Ultra-Bold"/>
              </a:rPr>
              <a:t>2.Journey Planning</a:t>
            </a:r>
          </a:p>
          <a:p>
            <a:pPr algn="ctr">
              <a:lnSpc>
                <a:spcPts val="4079"/>
              </a:lnSpc>
            </a:pPr>
            <a:endParaRPr lang="en-US" sz="2400" spc="192" dirty="0">
              <a:solidFill>
                <a:srgbClr val="FFFFFF"/>
              </a:solidFill>
              <a:latin typeface="Poppins Ultra-Bold"/>
            </a:endParaRPr>
          </a:p>
          <a:p>
            <a:pPr algn="ctr">
              <a:lnSpc>
                <a:spcPts val="4079"/>
              </a:lnSpc>
            </a:pPr>
            <a:r>
              <a:rPr lang="en-US" sz="2400" spc="192" dirty="0">
                <a:solidFill>
                  <a:srgbClr val="FFFFFF"/>
                </a:solidFill>
                <a:latin typeface="Poppins Ultra-Bold"/>
              </a:rPr>
              <a:t>3.Payment Gateway </a:t>
            </a:r>
          </a:p>
          <a:p>
            <a:pPr algn="ctr">
              <a:lnSpc>
                <a:spcPts val="4079"/>
              </a:lnSpc>
            </a:pPr>
            <a:r>
              <a:rPr lang="en-US" sz="2400" spc="192" dirty="0">
                <a:solidFill>
                  <a:srgbClr val="FFFFFF"/>
                </a:solidFill>
                <a:latin typeface="Poppins Ultra-Bold"/>
              </a:rPr>
              <a:t>Integration</a:t>
            </a:r>
          </a:p>
          <a:p>
            <a:pPr algn="ctr">
              <a:lnSpc>
                <a:spcPts val="4079"/>
              </a:lnSpc>
            </a:pPr>
            <a:endParaRPr lang="en-US" sz="2400" spc="192" dirty="0">
              <a:solidFill>
                <a:srgbClr val="FFFFFF"/>
              </a:solidFill>
              <a:latin typeface="Poppins Ultra-Bold"/>
            </a:endParaRPr>
          </a:p>
          <a:p>
            <a:pPr algn="ctr">
              <a:lnSpc>
                <a:spcPts val="4079"/>
              </a:lnSpc>
            </a:pPr>
            <a:r>
              <a:rPr lang="en-US" sz="2400" spc="192" dirty="0" err="1">
                <a:solidFill>
                  <a:srgbClr val="FFFFFF"/>
                </a:solidFill>
                <a:latin typeface="Poppins"/>
              </a:rPr>
              <a:t>ZapX</a:t>
            </a:r>
            <a:r>
              <a:rPr lang="en-US" sz="2400" spc="192" dirty="0">
                <a:solidFill>
                  <a:srgbClr val="FFFFFF"/>
                </a:solidFill>
                <a:latin typeface="Poppins"/>
              </a:rPr>
              <a:t> streamlines the entire EV charging process, offering convenience, efficiency, and peace of mind to EV owners.</a:t>
            </a:r>
          </a:p>
          <a:p>
            <a:pPr algn="ctr">
              <a:lnSpc>
                <a:spcPts val="4079"/>
              </a:lnSpc>
            </a:pPr>
            <a:endParaRPr lang="en-US" sz="2400" spc="192" dirty="0">
              <a:solidFill>
                <a:srgbClr val="FFFFFF"/>
              </a:solidFill>
              <a:latin typeface="Poppins"/>
            </a:endParaRPr>
          </a:p>
          <a:p>
            <a:pPr algn="ctr">
              <a:lnSpc>
                <a:spcPts val="4079"/>
              </a:lnSpc>
              <a:spcBef>
                <a:spcPct val="0"/>
              </a:spcBef>
            </a:pPr>
            <a:endParaRPr lang="en-US" sz="2400" spc="192" dirty="0">
              <a:solidFill>
                <a:srgbClr val="FFFFFF"/>
              </a:solidFill>
              <a:latin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txBody>
          <a:bodyPr/>
          <a:lstStyle/>
          <a:p>
            <a:endParaRPr lang="en-IN"/>
          </a:p>
        </p:txBody>
      </p:sp>
      <p:sp>
        <p:nvSpPr>
          <p:cNvPr id="3" name="Freeform 3"/>
          <p:cNvSpPr/>
          <p:nvPr/>
        </p:nvSpPr>
        <p:spPr>
          <a:xfrm flipH="1">
            <a:off x="860156" y="5127994"/>
            <a:ext cx="1111670" cy="1111670"/>
          </a:xfrm>
          <a:custGeom>
            <a:avLst/>
            <a:gdLst/>
            <a:ahLst/>
            <a:cxnLst/>
            <a:rect l="l" t="t" r="r" b="b"/>
            <a:pathLst>
              <a:path w="1111670" h="1111670">
                <a:moveTo>
                  <a:pt x="1111670" y="0"/>
                </a:moveTo>
                <a:lnTo>
                  <a:pt x="0" y="0"/>
                </a:lnTo>
                <a:lnTo>
                  <a:pt x="0" y="1111670"/>
                </a:lnTo>
                <a:lnTo>
                  <a:pt x="1111670" y="1111670"/>
                </a:lnTo>
                <a:lnTo>
                  <a:pt x="111167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flipH="1">
            <a:off x="6200283" y="5159093"/>
            <a:ext cx="1111670" cy="1111670"/>
          </a:xfrm>
          <a:custGeom>
            <a:avLst/>
            <a:gdLst/>
            <a:ahLst/>
            <a:cxnLst/>
            <a:rect l="l" t="t" r="r" b="b"/>
            <a:pathLst>
              <a:path w="1111670" h="1111670">
                <a:moveTo>
                  <a:pt x="1111671" y="0"/>
                </a:moveTo>
                <a:lnTo>
                  <a:pt x="0" y="0"/>
                </a:lnTo>
                <a:lnTo>
                  <a:pt x="0" y="1111670"/>
                </a:lnTo>
                <a:lnTo>
                  <a:pt x="1111671" y="1111670"/>
                </a:lnTo>
                <a:lnTo>
                  <a:pt x="1111671"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Freeform 5"/>
          <p:cNvSpPr/>
          <p:nvPr/>
        </p:nvSpPr>
        <p:spPr>
          <a:xfrm flipH="1">
            <a:off x="11706717" y="5159093"/>
            <a:ext cx="1111670" cy="1111670"/>
          </a:xfrm>
          <a:custGeom>
            <a:avLst/>
            <a:gdLst/>
            <a:ahLst/>
            <a:cxnLst/>
            <a:rect l="l" t="t" r="r" b="b"/>
            <a:pathLst>
              <a:path w="1111670" h="1111670">
                <a:moveTo>
                  <a:pt x="1111670" y="0"/>
                </a:moveTo>
                <a:lnTo>
                  <a:pt x="0" y="0"/>
                </a:lnTo>
                <a:lnTo>
                  <a:pt x="0" y="1111670"/>
                </a:lnTo>
                <a:lnTo>
                  <a:pt x="1111670" y="1111670"/>
                </a:lnTo>
                <a:lnTo>
                  <a:pt x="111167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6" name="Freeform 6"/>
          <p:cNvSpPr/>
          <p:nvPr/>
        </p:nvSpPr>
        <p:spPr>
          <a:xfrm>
            <a:off x="5364389" y="23724"/>
            <a:ext cx="6898162" cy="3164532"/>
          </a:xfrm>
          <a:custGeom>
            <a:avLst/>
            <a:gdLst/>
            <a:ahLst/>
            <a:cxnLst/>
            <a:rect l="l" t="t" r="r" b="b"/>
            <a:pathLst>
              <a:path w="6898162" h="3164532">
                <a:moveTo>
                  <a:pt x="0" y="0"/>
                </a:moveTo>
                <a:lnTo>
                  <a:pt x="6898163" y="0"/>
                </a:lnTo>
                <a:lnTo>
                  <a:pt x="6898163" y="3164532"/>
                </a:lnTo>
                <a:lnTo>
                  <a:pt x="0" y="3164532"/>
                </a:lnTo>
                <a:lnTo>
                  <a:pt x="0" y="0"/>
                </a:lnTo>
                <a:close/>
              </a:path>
            </a:pathLst>
          </a:custGeom>
          <a:blipFill>
            <a:blip r:embed="rId5"/>
            <a:stretch>
              <a:fillRect/>
            </a:stretch>
          </a:blipFill>
        </p:spPr>
        <p:txBody>
          <a:bodyPr/>
          <a:lstStyle/>
          <a:p>
            <a:endParaRPr lang="en-IN"/>
          </a:p>
        </p:txBody>
      </p:sp>
      <p:sp>
        <p:nvSpPr>
          <p:cNvPr id="7" name="TextBox 7"/>
          <p:cNvSpPr txBox="1"/>
          <p:nvPr/>
        </p:nvSpPr>
        <p:spPr>
          <a:xfrm>
            <a:off x="4012942" y="3765191"/>
            <a:ext cx="9601056" cy="855067"/>
          </a:xfrm>
          <a:prstGeom prst="rect">
            <a:avLst/>
          </a:prstGeom>
        </p:spPr>
        <p:txBody>
          <a:bodyPr lIns="0" tIns="0" rIns="0" bIns="0" rtlCol="0" anchor="t">
            <a:spAutoFit/>
          </a:bodyPr>
          <a:lstStyle/>
          <a:p>
            <a:pPr algn="ctr">
              <a:lnSpc>
                <a:spcPts val="5914"/>
              </a:lnSpc>
            </a:pPr>
            <a:r>
              <a:rPr lang="en-US" sz="5914">
                <a:solidFill>
                  <a:srgbClr val="FFFFFF"/>
                </a:solidFill>
                <a:latin typeface="Horizon"/>
              </a:rPr>
              <a:t>LIMITATIONS</a:t>
            </a:r>
          </a:p>
        </p:txBody>
      </p:sp>
      <p:sp>
        <p:nvSpPr>
          <p:cNvPr id="8" name="TextBox 8"/>
          <p:cNvSpPr txBox="1"/>
          <p:nvPr/>
        </p:nvSpPr>
        <p:spPr>
          <a:xfrm>
            <a:off x="1074850" y="6321425"/>
            <a:ext cx="5125433" cy="3965575"/>
          </a:xfrm>
          <a:prstGeom prst="rect">
            <a:avLst/>
          </a:prstGeom>
        </p:spPr>
        <p:txBody>
          <a:bodyPr lIns="0" tIns="0" rIns="0" bIns="0" rtlCol="0" anchor="t">
            <a:spAutoFit/>
          </a:bodyPr>
          <a:lstStyle/>
          <a:p>
            <a:pPr>
              <a:lnSpc>
                <a:spcPts val="3229"/>
              </a:lnSpc>
            </a:pPr>
            <a:r>
              <a:rPr lang="en-US" sz="1899" spc="151">
                <a:solidFill>
                  <a:srgbClr val="FFFFFF"/>
                </a:solidFill>
                <a:latin typeface="Poppins"/>
              </a:rPr>
              <a:t>Use of hardware :- The unique selling proposition of the project shows dependency on hardwares like camera for monitoring the traffics on the charging station , sensors for obtaining the data of vehicle charging and estimated time for charging.</a:t>
            </a:r>
          </a:p>
          <a:p>
            <a:pPr>
              <a:lnSpc>
                <a:spcPts val="2719"/>
              </a:lnSpc>
            </a:pPr>
            <a:endParaRPr lang="en-US" sz="1899" spc="151">
              <a:solidFill>
                <a:srgbClr val="FFFFFF"/>
              </a:solidFill>
              <a:latin typeface="Poppins"/>
            </a:endParaRPr>
          </a:p>
          <a:p>
            <a:pPr>
              <a:lnSpc>
                <a:spcPts val="2719"/>
              </a:lnSpc>
            </a:pPr>
            <a:endParaRPr lang="en-US" sz="1899" spc="151">
              <a:solidFill>
                <a:srgbClr val="FFFFFF"/>
              </a:solidFill>
              <a:latin typeface="Poppins"/>
            </a:endParaRPr>
          </a:p>
        </p:txBody>
      </p:sp>
      <p:sp>
        <p:nvSpPr>
          <p:cNvPr id="9" name="TextBox 9"/>
          <p:cNvSpPr txBox="1"/>
          <p:nvPr/>
        </p:nvSpPr>
        <p:spPr>
          <a:xfrm>
            <a:off x="1273443" y="5175828"/>
            <a:ext cx="5125433" cy="796927"/>
          </a:xfrm>
          <a:prstGeom prst="rect">
            <a:avLst/>
          </a:prstGeom>
        </p:spPr>
        <p:txBody>
          <a:bodyPr lIns="0" tIns="0" rIns="0" bIns="0" rtlCol="0" anchor="t">
            <a:spAutoFit/>
          </a:bodyPr>
          <a:lstStyle/>
          <a:p>
            <a:pPr>
              <a:lnSpc>
                <a:spcPts val="6459"/>
              </a:lnSpc>
            </a:pPr>
            <a:r>
              <a:rPr lang="en-US" sz="3799" spc="303">
                <a:solidFill>
                  <a:srgbClr val="FFFFFF"/>
                </a:solidFill>
                <a:latin typeface="Poppins Ultra-Bold"/>
              </a:rPr>
              <a:t>1</a:t>
            </a:r>
          </a:p>
        </p:txBody>
      </p:sp>
      <p:sp>
        <p:nvSpPr>
          <p:cNvPr id="10" name="TextBox 10"/>
          <p:cNvSpPr txBox="1"/>
          <p:nvPr/>
        </p:nvSpPr>
        <p:spPr>
          <a:xfrm>
            <a:off x="6581283" y="5206927"/>
            <a:ext cx="5125433" cy="796927"/>
          </a:xfrm>
          <a:prstGeom prst="rect">
            <a:avLst/>
          </a:prstGeom>
        </p:spPr>
        <p:txBody>
          <a:bodyPr lIns="0" tIns="0" rIns="0" bIns="0" rtlCol="0" anchor="t">
            <a:spAutoFit/>
          </a:bodyPr>
          <a:lstStyle/>
          <a:p>
            <a:pPr>
              <a:lnSpc>
                <a:spcPts val="6459"/>
              </a:lnSpc>
            </a:pPr>
            <a:r>
              <a:rPr lang="en-US" sz="3799" spc="303">
                <a:solidFill>
                  <a:srgbClr val="FFFFFF"/>
                </a:solidFill>
                <a:latin typeface="Poppins Ultra-Bold"/>
              </a:rPr>
              <a:t>2</a:t>
            </a:r>
          </a:p>
        </p:txBody>
      </p:sp>
      <p:sp>
        <p:nvSpPr>
          <p:cNvPr id="11" name="TextBox 11"/>
          <p:cNvSpPr txBox="1"/>
          <p:nvPr/>
        </p:nvSpPr>
        <p:spPr>
          <a:xfrm>
            <a:off x="12087717" y="5206927"/>
            <a:ext cx="5125433" cy="796927"/>
          </a:xfrm>
          <a:prstGeom prst="rect">
            <a:avLst/>
          </a:prstGeom>
        </p:spPr>
        <p:txBody>
          <a:bodyPr lIns="0" tIns="0" rIns="0" bIns="0" rtlCol="0" anchor="t">
            <a:spAutoFit/>
          </a:bodyPr>
          <a:lstStyle/>
          <a:p>
            <a:pPr>
              <a:lnSpc>
                <a:spcPts val="6459"/>
              </a:lnSpc>
            </a:pPr>
            <a:r>
              <a:rPr lang="en-US" sz="3799" spc="303">
                <a:solidFill>
                  <a:srgbClr val="FFFFFF"/>
                </a:solidFill>
                <a:latin typeface="Poppins Ultra-Bold"/>
              </a:rPr>
              <a:t>3</a:t>
            </a:r>
          </a:p>
        </p:txBody>
      </p:sp>
      <p:sp>
        <p:nvSpPr>
          <p:cNvPr id="12" name="TextBox 12"/>
          <p:cNvSpPr txBox="1"/>
          <p:nvPr/>
        </p:nvSpPr>
        <p:spPr>
          <a:xfrm>
            <a:off x="6756119" y="6321425"/>
            <a:ext cx="5125433" cy="3286126"/>
          </a:xfrm>
          <a:prstGeom prst="rect">
            <a:avLst/>
          </a:prstGeom>
        </p:spPr>
        <p:txBody>
          <a:bodyPr lIns="0" tIns="0" rIns="0" bIns="0" rtlCol="0" anchor="t">
            <a:spAutoFit/>
          </a:bodyPr>
          <a:lstStyle/>
          <a:p>
            <a:pPr>
              <a:lnSpc>
                <a:spcPts val="3229"/>
              </a:lnSpc>
            </a:pPr>
            <a:r>
              <a:rPr lang="en-US" sz="1899" spc="151">
                <a:solidFill>
                  <a:srgbClr val="FFFFFF"/>
                </a:solidFill>
                <a:latin typeface="Poppins"/>
              </a:rPr>
              <a:t>Requirement of data from government ministry :- the project also required data from the ministry , the data of the vehicle owner about the vehicle type and charging information of government charging stations .</a:t>
            </a:r>
          </a:p>
          <a:p>
            <a:pPr>
              <a:lnSpc>
                <a:spcPts val="3399"/>
              </a:lnSpc>
            </a:pPr>
            <a:endParaRPr lang="en-US" sz="1899" spc="151">
              <a:solidFill>
                <a:srgbClr val="FFFFFF"/>
              </a:solidFill>
              <a:latin typeface="Poppins"/>
            </a:endParaRPr>
          </a:p>
        </p:txBody>
      </p:sp>
      <p:sp>
        <p:nvSpPr>
          <p:cNvPr id="13" name="TextBox 13"/>
          <p:cNvSpPr txBox="1"/>
          <p:nvPr/>
        </p:nvSpPr>
        <p:spPr>
          <a:xfrm>
            <a:off x="12434002" y="6321425"/>
            <a:ext cx="5125433" cy="4273551"/>
          </a:xfrm>
          <a:prstGeom prst="rect">
            <a:avLst/>
          </a:prstGeom>
        </p:spPr>
        <p:txBody>
          <a:bodyPr lIns="0" tIns="0" rIns="0" bIns="0" rtlCol="0" anchor="t">
            <a:spAutoFit/>
          </a:bodyPr>
          <a:lstStyle/>
          <a:p>
            <a:pPr>
              <a:lnSpc>
                <a:spcPts val="3399"/>
              </a:lnSpc>
            </a:pPr>
            <a:r>
              <a:rPr lang="en-US" sz="1999" spc="159">
                <a:solidFill>
                  <a:srgbClr val="FFFFFF"/>
                </a:solidFill>
                <a:latin typeface="Poppins"/>
              </a:rPr>
              <a:t>Use of ai and internet connectivity for real time tracking and efficient automation:- the project aims to present real time and true data to their users. The automations and tracking processes will require good internet connectivity and will be using ai for automation purposes.</a:t>
            </a:r>
          </a:p>
          <a:p>
            <a:pPr>
              <a:lnSpc>
                <a:spcPts val="3399"/>
              </a:lnSpc>
            </a:pPr>
            <a:endParaRPr lang="en-US" sz="1999" spc="159">
              <a:solidFill>
                <a:srgbClr val="FFFFFF"/>
              </a:solidFill>
              <a:latin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txBody>
          <a:bodyPr/>
          <a:lstStyle/>
          <a:p>
            <a:endParaRPr lang="en-IN"/>
          </a:p>
        </p:txBody>
      </p:sp>
      <p:sp>
        <p:nvSpPr>
          <p:cNvPr id="3" name="TextBox 3"/>
          <p:cNvSpPr txBox="1"/>
          <p:nvPr/>
        </p:nvSpPr>
        <p:spPr>
          <a:xfrm>
            <a:off x="4461387" y="273265"/>
            <a:ext cx="10335971" cy="625098"/>
          </a:xfrm>
          <a:prstGeom prst="rect">
            <a:avLst/>
          </a:prstGeom>
        </p:spPr>
        <p:txBody>
          <a:bodyPr lIns="0" tIns="0" rIns="0" bIns="0" rtlCol="0" anchor="t">
            <a:spAutoFit/>
          </a:bodyPr>
          <a:lstStyle/>
          <a:p>
            <a:pPr algn="ctr">
              <a:lnSpc>
                <a:spcPts val="4328"/>
              </a:lnSpc>
            </a:pPr>
            <a:r>
              <a:rPr lang="en-US" sz="4328">
                <a:solidFill>
                  <a:srgbClr val="FFFFFF"/>
                </a:solidFill>
                <a:latin typeface="Horizon"/>
              </a:rPr>
              <a:t>TEAM MEMBER DETAILS</a:t>
            </a:r>
          </a:p>
        </p:txBody>
      </p:sp>
      <p:sp>
        <p:nvSpPr>
          <p:cNvPr id="4" name="TextBox 4"/>
          <p:cNvSpPr txBox="1"/>
          <p:nvPr/>
        </p:nvSpPr>
        <p:spPr>
          <a:xfrm>
            <a:off x="2102298" y="1294304"/>
            <a:ext cx="15939840" cy="8730660"/>
          </a:xfrm>
          <a:prstGeom prst="rect">
            <a:avLst/>
          </a:prstGeom>
        </p:spPr>
        <p:txBody>
          <a:bodyPr lIns="0" tIns="0" rIns="0" bIns="0" rtlCol="0" anchor="t">
            <a:spAutoFit/>
          </a:bodyPr>
          <a:lstStyle/>
          <a:p>
            <a:pPr>
              <a:lnSpc>
                <a:spcPts val="3827"/>
              </a:lnSpc>
            </a:pPr>
            <a:r>
              <a:rPr lang="en-US" sz="2251" spc="180" dirty="0">
                <a:solidFill>
                  <a:srgbClr val="FFFFFF"/>
                </a:solidFill>
                <a:latin typeface="Poppins Bold"/>
              </a:rPr>
              <a:t>Team Leader Name: KSHITIZ GAUR</a:t>
            </a:r>
          </a:p>
          <a:p>
            <a:pPr>
              <a:lnSpc>
                <a:spcPts val="3827"/>
              </a:lnSpc>
            </a:pPr>
            <a:r>
              <a:rPr lang="en-US" sz="2251" spc="180" dirty="0">
                <a:solidFill>
                  <a:srgbClr val="FFFFFF"/>
                </a:solidFill>
                <a:latin typeface="Poppins"/>
              </a:rPr>
              <a:t>Branch :BTECH  Stream :CSE Year : II</a:t>
            </a:r>
          </a:p>
          <a:p>
            <a:pPr>
              <a:lnSpc>
                <a:spcPts val="3827"/>
              </a:lnSpc>
            </a:pPr>
            <a:r>
              <a:rPr lang="en-US" sz="2251" spc="180" dirty="0">
                <a:solidFill>
                  <a:srgbClr val="FFFFFF"/>
                </a:solidFill>
                <a:latin typeface="Poppins Bold"/>
              </a:rPr>
              <a:t>Team Member 1 Name: PALLAK KHULLAR</a:t>
            </a:r>
          </a:p>
          <a:p>
            <a:pPr>
              <a:lnSpc>
                <a:spcPts val="3827"/>
              </a:lnSpc>
            </a:pPr>
            <a:r>
              <a:rPr lang="en-US" sz="2251" spc="180" dirty="0" err="1">
                <a:solidFill>
                  <a:srgbClr val="FFFFFF"/>
                </a:solidFill>
                <a:latin typeface="Poppins"/>
              </a:rPr>
              <a:t>Branch:BTECH</a:t>
            </a:r>
            <a:r>
              <a:rPr lang="en-US" sz="2251" spc="180" dirty="0">
                <a:solidFill>
                  <a:srgbClr val="FFFFFF"/>
                </a:solidFill>
                <a:latin typeface="Poppins"/>
              </a:rPr>
              <a:t>  Stream : ECE Year :II</a:t>
            </a:r>
          </a:p>
          <a:p>
            <a:pPr>
              <a:lnSpc>
                <a:spcPts val="3827"/>
              </a:lnSpc>
            </a:pPr>
            <a:r>
              <a:rPr lang="en-US" sz="2251" spc="180" dirty="0">
                <a:solidFill>
                  <a:srgbClr val="FFFFFF"/>
                </a:solidFill>
                <a:latin typeface="Poppins Bold"/>
              </a:rPr>
              <a:t>Team Member 2 Name: NITYA MAHAJAN</a:t>
            </a:r>
          </a:p>
          <a:p>
            <a:pPr>
              <a:lnSpc>
                <a:spcPts val="3827"/>
              </a:lnSpc>
            </a:pPr>
            <a:r>
              <a:rPr lang="en-US" sz="2251" spc="180" dirty="0">
                <a:solidFill>
                  <a:srgbClr val="FFFFFF"/>
                </a:solidFill>
                <a:latin typeface="Poppins"/>
              </a:rPr>
              <a:t>Branch :</a:t>
            </a:r>
            <a:r>
              <a:rPr lang="en-US" sz="2251" spc="180" dirty="0" err="1">
                <a:solidFill>
                  <a:srgbClr val="FFFFFF"/>
                </a:solidFill>
                <a:latin typeface="Poppins"/>
              </a:rPr>
              <a:t>Btech</a:t>
            </a:r>
            <a:r>
              <a:rPr lang="en-US" sz="2251" spc="180" dirty="0">
                <a:solidFill>
                  <a:srgbClr val="FFFFFF"/>
                </a:solidFill>
                <a:latin typeface="Poppins"/>
              </a:rPr>
              <a:t>  Stream : CSE  Year : II </a:t>
            </a:r>
          </a:p>
          <a:p>
            <a:pPr>
              <a:lnSpc>
                <a:spcPts val="3827"/>
              </a:lnSpc>
            </a:pPr>
            <a:r>
              <a:rPr lang="en-US" sz="2251" spc="180" dirty="0">
                <a:solidFill>
                  <a:srgbClr val="FFFFFF"/>
                </a:solidFill>
                <a:latin typeface="Poppins Bold"/>
              </a:rPr>
              <a:t>Team Member 3 Name: AMAN RAGHAV</a:t>
            </a:r>
          </a:p>
          <a:p>
            <a:pPr>
              <a:lnSpc>
                <a:spcPts val="3827"/>
              </a:lnSpc>
            </a:pPr>
            <a:r>
              <a:rPr lang="en-US" sz="2251" spc="180" dirty="0">
                <a:solidFill>
                  <a:srgbClr val="FFFFFF"/>
                </a:solidFill>
                <a:latin typeface="Poppins"/>
              </a:rPr>
              <a:t>Branch : </a:t>
            </a:r>
            <a:r>
              <a:rPr lang="en-US" sz="2251" spc="180" dirty="0" err="1">
                <a:solidFill>
                  <a:srgbClr val="FFFFFF"/>
                </a:solidFill>
                <a:latin typeface="Poppins"/>
              </a:rPr>
              <a:t>Btech</a:t>
            </a:r>
            <a:r>
              <a:rPr lang="en-US" sz="2251" spc="180" dirty="0">
                <a:solidFill>
                  <a:srgbClr val="FFFFFF"/>
                </a:solidFill>
                <a:latin typeface="Poppins"/>
              </a:rPr>
              <a:t>  Stream : ECE  Year : II </a:t>
            </a:r>
          </a:p>
          <a:p>
            <a:pPr>
              <a:lnSpc>
                <a:spcPts val="3827"/>
              </a:lnSpc>
            </a:pPr>
            <a:r>
              <a:rPr lang="en-US" sz="2251" spc="180" dirty="0">
                <a:solidFill>
                  <a:srgbClr val="FFFFFF"/>
                </a:solidFill>
                <a:latin typeface="Poppins Bold"/>
              </a:rPr>
              <a:t>Team Member 4 Name: BHAVYA JAIN</a:t>
            </a:r>
          </a:p>
          <a:p>
            <a:pPr>
              <a:lnSpc>
                <a:spcPts val="3827"/>
              </a:lnSpc>
            </a:pPr>
            <a:r>
              <a:rPr lang="en-US" sz="2251" spc="180" dirty="0">
                <a:solidFill>
                  <a:srgbClr val="FFFFFF"/>
                </a:solidFill>
                <a:latin typeface="Poppins"/>
              </a:rPr>
              <a:t>Branch : </a:t>
            </a:r>
            <a:r>
              <a:rPr lang="en-US" sz="2251" spc="180" dirty="0" err="1">
                <a:solidFill>
                  <a:srgbClr val="FFFFFF"/>
                </a:solidFill>
                <a:latin typeface="Poppins"/>
              </a:rPr>
              <a:t>Btech</a:t>
            </a:r>
            <a:r>
              <a:rPr lang="en-US" sz="2251" spc="180" dirty="0">
                <a:solidFill>
                  <a:srgbClr val="FFFFFF"/>
                </a:solidFill>
                <a:latin typeface="Poppins"/>
              </a:rPr>
              <a:t>  Stream : CSE   Year : II </a:t>
            </a:r>
          </a:p>
          <a:p>
            <a:pPr>
              <a:lnSpc>
                <a:spcPts val="3827"/>
              </a:lnSpc>
            </a:pPr>
            <a:r>
              <a:rPr lang="en-US" sz="2251" spc="180" dirty="0">
                <a:solidFill>
                  <a:srgbClr val="FFFFFF"/>
                </a:solidFill>
                <a:latin typeface="Poppins Bold"/>
              </a:rPr>
              <a:t>Team Member 5 Name: KRISH MUTREJA</a:t>
            </a:r>
          </a:p>
          <a:p>
            <a:pPr>
              <a:lnSpc>
                <a:spcPts val="3827"/>
              </a:lnSpc>
            </a:pPr>
            <a:r>
              <a:rPr lang="en-US" sz="2251" spc="180" dirty="0">
                <a:solidFill>
                  <a:srgbClr val="FFFFFF"/>
                </a:solidFill>
                <a:latin typeface="Poppins"/>
              </a:rPr>
              <a:t>Branch : </a:t>
            </a:r>
            <a:r>
              <a:rPr lang="en-US" sz="2251" spc="180" dirty="0" err="1">
                <a:solidFill>
                  <a:srgbClr val="FFFFFF"/>
                </a:solidFill>
                <a:latin typeface="Poppins"/>
              </a:rPr>
              <a:t>Btech</a:t>
            </a:r>
            <a:r>
              <a:rPr lang="en-US" sz="2251" spc="180" dirty="0">
                <a:solidFill>
                  <a:srgbClr val="FFFFFF"/>
                </a:solidFill>
                <a:latin typeface="Poppins"/>
              </a:rPr>
              <a:t>  Stream : ECE  Year : II </a:t>
            </a:r>
          </a:p>
          <a:p>
            <a:pPr>
              <a:lnSpc>
                <a:spcPts val="3827"/>
              </a:lnSpc>
            </a:pPr>
            <a:r>
              <a:rPr lang="en-US" sz="2251" spc="180" dirty="0">
                <a:solidFill>
                  <a:srgbClr val="FFFFFF"/>
                </a:solidFill>
                <a:latin typeface="Poppins Bold"/>
              </a:rPr>
              <a:t>Team Mentor 1 Name: Type Your Name Here</a:t>
            </a:r>
          </a:p>
          <a:p>
            <a:pPr>
              <a:lnSpc>
                <a:spcPts val="3827"/>
              </a:lnSpc>
            </a:pPr>
            <a:r>
              <a:rPr lang="en-US" sz="2251" spc="180" dirty="0">
                <a:solidFill>
                  <a:srgbClr val="FFFFFF"/>
                </a:solidFill>
                <a:latin typeface="Poppins"/>
              </a:rPr>
              <a:t>Category (Academic/Industry):   Expertise (AI/ML/Blockchain </a:t>
            </a:r>
            <a:r>
              <a:rPr lang="en-US" sz="2251" spc="180" dirty="0" err="1">
                <a:solidFill>
                  <a:srgbClr val="FFFFFF"/>
                </a:solidFill>
                <a:latin typeface="Poppins"/>
              </a:rPr>
              <a:t>etc</a:t>
            </a:r>
            <a:r>
              <a:rPr lang="en-US" sz="2251" spc="180" dirty="0">
                <a:solidFill>
                  <a:srgbClr val="FFFFFF"/>
                </a:solidFill>
                <a:latin typeface="Poppins"/>
              </a:rPr>
              <a:t>):   Domain Experience (in years):  </a:t>
            </a:r>
            <a:r>
              <a:rPr lang="en-US" sz="2251" spc="180" dirty="0">
                <a:solidFill>
                  <a:srgbClr val="FFFFFF"/>
                </a:solidFill>
                <a:latin typeface="Poppins Bold"/>
              </a:rPr>
              <a:t>Team Mentor 2 Name: Type Your Name Here</a:t>
            </a:r>
          </a:p>
          <a:p>
            <a:pPr>
              <a:lnSpc>
                <a:spcPts val="3827"/>
              </a:lnSpc>
            </a:pPr>
            <a:r>
              <a:rPr lang="en-US" sz="2251" spc="180" dirty="0">
                <a:solidFill>
                  <a:srgbClr val="FFFFFF"/>
                </a:solidFill>
                <a:latin typeface="Poppins"/>
              </a:rPr>
              <a:t>Category (Academic/Industry):    Expertise (AI/ML/Blockchain </a:t>
            </a:r>
            <a:r>
              <a:rPr lang="en-US" sz="2251" spc="180" dirty="0" err="1">
                <a:solidFill>
                  <a:srgbClr val="FFFFFF"/>
                </a:solidFill>
                <a:latin typeface="Poppins"/>
              </a:rPr>
              <a:t>etc</a:t>
            </a:r>
            <a:r>
              <a:rPr lang="en-US" sz="2251" spc="180" dirty="0">
                <a:solidFill>
                  <a:srgbClr val="FFFFFF"/>
                </a:solidFill>
                <a:latin typeface="Poppins"/>
              </a:rPr>
              <a:t>):   Domain Experience (in years):    </a:t>
            </a:r>
          </a:p>
          <a:p>
            <a:pPr>
              <a:lnSpc>
                <a:spcPts val="3827"/>
              </a:lnSpc>
            </a:pPr>
            <a:endParaRPr lang="en-US" sz="2251" spc="180" dirty="0">
              <a:solidFill>
                <a:srgbClr val="FFFFFF"/>
              </a:solidFill>
              <a:latin typeface="Poppins"/>
            </a:endParaRPr>
          </a:p>
        </p:txBody>
      </p:sp>
      <p:sp>
        <p:nvSpPr>
          <p:cNvPr id="5" name="Freeform 5"/>
          <p:cNvSpPr/>
          <p:nvPr/>
        </p:nvSpPr>
        <p:spPr>
          <a:xfrm>
            <a:off x="16209460" y="-2111834"/>
            <a:ext cx="4713047" cy="4713047"/>
          </a:xfrm>
          <a:custGeom>
            <a:avLst/>
            <a:gdLst/>
            <a:ahLst/>
            <a:cxnLst/>
            <a:rect l="l" t="t" r="r" b="b"/>
            <a:pathLst>
              <a:path w="4713047" h="4713047">
                <a:moveTo>
                  <a:pt x="0" y="0"/>
                </a:moveTo>
                <a:lnTo>
                  <a:pt x="4713047" y="0"/>
                </a:lnTo>
                <a:lnTo>
                  <a:pt x="4713047" y="4713047"/>
                </a:lnTo>
                <a:lnTo>
                  <a:pt x="0" y="47130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6" name="Freeform 6"/>
          <p:cNvSpPr/>
          <p:nvPr/>
        </p:nvSpPr>
        <p:spPr>
          <a:xfrm>
            <a:off x="-2610749" y="8218017"/>
            <a:ext cx="4713047" cy="4713047"/>
          </a:xfrm>
          <a:custGeom>
            <a:avLst/>
            <a:gdLst/>
            <a:ahLst/>
            <a:cxnLst/>
            <a:rect l="l" t="t" r="r" b="b"/>
            <a:pathLst>
              <a:path w="4713047" h="4713047">
                <a:moveTo>
                  <a:pt x="0" y="0"/>
                </a:moveTo>
                <a:lnTo>
                  <a:pt x="4713047" y="0"/>
                </a:lnTo>
                <a:lnTo>
                  <a:pt x="4713047" y="4713047"/>
                </a:lnTo>
                <a:lnTo>
                  <a:pt x="0" y="47130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7" name="Freeform 7"/>
          <p:cNvSpPr/>
          <p:nvPr/>
        </p:nvSpPr>
        <p:spPr>
          <a:xfrm flipH="1">
            <a:off x="244690" y="244690"/>
            <a:ext cx="476541" cy="476541"/>
          </a:xfrm>
          <a:custGeom>
            <a:avLst/>
            <a:gdLst/>
            <a:ahLst/>
            <a:cxnLst/>
            <a:rect l="l" t="t" r="r" b="b"/>
            <a:pathLst>
              <a:path w="476541" h="476541">
                <a:moveTo>
                  <a:pt x="476541" y="0"/>
                </a:moveTo>
                <a:lnTo>
                  <a:pt x="0" y="0"/>
                </a:lnTo>
                <a:lnTo>
                  <a:pt x="0" y="476541"/>
                </a:lnTo>
                <a:lnTo>
                  <a:pt x="476541" y="476541"/>
                </a:lnTo>
                <a:lnTo>
                  <a:pt x="476541"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8" name="Freeform 8"/>
          <p:cNvSpPr/>
          <p:nvPr/>
        </p:nvSpPr>
        <p:spPr>
          <a:xfrm flipV="1">
            <a:off x="17565597" y="9494496"/>
            <a:ext cx="476541" cy="476541"/>
          </a:xfrm>
          <a:custGeom>
            <a:avLst/>
            <a:gdLst/>
            <a:ahLst/>
            <a:cxnLst/>
            <a:rect l="l" t="t" r="r" b="b"/>
            <a:pathLst>
              <a:path w="476541" h="476541">
                <a:moveTo>
                  <a:pt x="0" y="476540"/>
                </a:moveTo>
                <a:lnTo>
                  <a:pt x="476541" y="476540"/>
                </a:lnTo>
                <a:lnTo>
                  <a:pt x="476541" y="0"/>
                </a:lnTo>
                <a:lnTo>
                  <a:pt x="0" y="0"/>
                </a:lnTo>
                <a:lnTo>
                  <a:pt x="0" y="47654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txBody>
          <a:bodyPr/>
          <a:lstStyle/>
          <a:p>
            <a:endParaRPr lang="en-IN"/>
          </a:p>
        </p:txBody>
      </p:sp>
      <p:sp>
        <p:nvSpPr>
          <p:cNvPr id="3" name="Freeform 3"/>
          <p:cNvSpPr/>
          <p:nvPr/>
        </p:nvSpPr>
        <p:spPr>
          <a:xfrm>
            <a:off x="4151182" y="0"/>
            <a:ext cx="10136318" cy="10136318"/>
          </a:xfrm>
          <a:custGeom>
            <a:avLst/>
            <a:gdLst/>
            <a:ahLst/>
            <a:cxnLst/>
            <a:rect l="l" t="t" r="r" b="b"/>
            <a:pathLst>
              <a:path w="10136318" h="10136318">
                <a:moveTo>
                  <a:pt x="0" y="0"/>
                </a:moveTo>
                <a:lnTo>
                  <a:pt x="10136318" y="0"/>
                </a:lnTo>
                <a:lnTo>
                  <a:pt x="10136318" y="10136318"/>
                </a:lnTo>
                <a:lnTo>
                  <a:pt x="0" y="101363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6067406" y="3960074"/>
            <a:ext cx="6303871" cy="4507267"/>
          </a:xfrm>
          <a:custGeom>
            <a:avLst/>
            <a:gdLst/>
            <a:ahLst/>
            <a:cxnLst/>
            <a:rect l="l" t="t" r="r" b="b"/>
            <a:pathLst>
              <a:path w="6303871" h="4507267">
                <a:moveTo>
                  <a:pt x="0" y="0"/>
                </a:moveTo>
                <a:lnTo>
                  <a:pt x="6303870" y="0"/>
                </a:lnTo>
                <a:lnTo>
                  <a:pt x="6303870" y="4507268"/>
                </a:lnTo>
                <a:lnTo>
                  <a:pt x="0" y="45072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TextBox 5"/>
          <p:cNvSpPr txBox="1"/>
          <p:nvPr/>
        </p:nvSpPr>
        <p:spPr>
          <a:xfrm>
            <a:off x="1389576" y="1628622"/>
            <a:ext cx="15659530" cy="1855043"/>
          </a:xfrm>
          <a:prstGeom prst="rect">
            <a:avLst/>
          </a:prstGeom>
        </p:spPr>
        <p:txBody>
          <a:bodyPr lIns="0" tIns="0" rIns="0" bIns="0" rtlCol="0" anchor="t">
            <a:spAutoFit/>
          </a:bodyPr>
          <a:lstStyle/>
          <a:p>
            <a:pPr algn="ctr">
              <a:lnSpc>
                <a:spcPts val="12976"/>
              </a:lnSpc>
            </a:pPr>
            <a:r>
              <a:rPr lang="en-US" sz="12976">
                <a:solidFill>
                  <a:srgbClr val="FFFFFF"/>
                </a:solidFill>
                <a:latin typeface="Horizon"/>
              </a:rPr>
              <a:t>Thank You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1492</TotalTime>
  <Words>493</Words>
  <Application>Microsoft Macintosh PowerPoint</Application>
  <PresentationFormat>Custom</PresentationFormat>
  <Paragraphs>67</Paragraphs>
  <Slides>6</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Calibri</vt:lpstr>
      <vt:lpstr>Poppins Bold</vt:lpstr>
      <vt:lpstr>Poppins</vt:lpstr>
      <vt:lpstr>Arial</vt:lpstr>
      <vt:lpstr>Horizon</vt:lpstr>
      <vt:lpstr>Poppins Ultra-Bold</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ZAPX</dc:title>
  <cp:lastModifiedBy>Pallak Khullar</cp:lastModifiedBy>
  <cp:revision>5</cp:revision>
  <dcterms:created xsi:type="dcterms:W3CDTF">2006-08-16T00:00:00Z</dcterms:created>
  <dcterms:modified xsi:type="dcterms:W3CDTF">2023-09-26T01:41:27Z</dcterms:modified>
  <dc:identifier>DAFvFn-KmpM</dc:identifier>
</cp:coreProperties>
</file>